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Source Code Pro"/>
      <p:regular r:id="rId19"/>
      <p:bold r:id="rId20"/>
    </p:embeddedFont>
    <p:embeddedFont>
      <p:font typeface="Kaushan Script"/>
      <p:regular r:id="rId21"/>
    </p:embeddedFont>
    <p:embeddedFont>
      <p:font typeface="Oswald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bold.fntdata"/><Relationship Id="rId11" Type="http://schemas.openxmlformats.org/officeDocument/2006/relationships/slide" Target="slides/slide5.xml"/><Relationship Id="rId22" Type="http://schemas.openxmlformats.org/officeDocument/2006/relationships/font" Target="fonts/Oswald-regular.fntdata"/><Relationship Id="rId10" Type="http://schemas.openxmlformats.org/officeDocument/2006/relationships/slide" Target="slides/slide4.xml"/><Relationship Id="rId21" Type="http://schemas.openxmlformats.org/officeDocument/2006/relationships/font" Target="fonts/KaushanScript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Oswald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SourceCodePro-regular.fntdata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afabc1f0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afabc1f0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b09f3c818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b09f3c818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afabc1f06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afabc1f06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b09f3c818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b09f3c818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af8bbe6f2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af8bbe6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af8bbe6f2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af8bbe6f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967de66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967de66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afabc1f0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afabc1f0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b09f3c818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b09f3c818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937ff866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937ff866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937ff866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937ff866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5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Google Shape;65;p1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66" name="Google Shape;66;p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Google Shape;70;p17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71" name="Google Shape;71;p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7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Google Shape;79;p19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80" name="Google Shape;80;p19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1" name="Google Shape;81;p19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2" name="Google Shape;8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" name="Google Shape;88;p21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89" name="Google Shape;89;p21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95" name="Google Shape;9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Google Shape;97;p23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98" name="Google Shape;98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9" name="Google Shape;99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" name="Google Shape;10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gif"/><Relationship Id="rId4" Type="http://schemas.openxmlformats.org/officeDocument/2006/relationships/image" Target="../media/image19.gif"/><Relationship Id="rId5" Type="http://schemas.openxmlformats.org/officeDocument/2006/relationships/image" Target="../media/image25.png"/><Relationship Id="rId6" Type="http://schemas.openxmlformats.org/officeDocument/2006/relationships/image" Target="../media/image22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27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5.gif"/><Relationship Id="rId11" Type="http://schemas.openxmlformats.org/officeDocument/2006/relationships/image" Target="../media/image24.png"/><Relationship Id="rId10" Type="http://schemas.openxmlformats.org/officeDocument/2006/relationships/image" Target="../media/image30.png"/><Relationship Id="rId9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14.png"/><Relationship Id="rId7" Type="http://schemas.openxmlformats.org/officeDocument/2006/relationships/image" Target="../media/image11.png"/><Relationship Id="rId8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/>
          <p:nvPr>
            <p:ph type="title"/>
          </p:nvPr>
        </p:nvSpPr>
        <p:spPr>
          <a:xfrm>
            <a:off x="311700" y="631800"/>
            <a:ext cx="8470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Dep. de Qualidade de uma empresa quer saber a probabilidade de sua produção gerar produtos defeituosos, como fazer isso ?</a:t>
            </a:r>
            <a:endParaRPr/>
          </a:p>
        </p:txBody>
      </p:sp>
      <p:sp>
        <p:nvSpPr>
          <p:cNvPr id="108" name="Google Shape;108;p25"/>
          <p:cNvSpPr txBox="1"/>
          <p:nvPr>
            <p:ph idx="1" type="body"/>
          </p:nvPr>
        </p:nvSpPr>
        <p:spPr>
          <a:xfrm>
            <a:off x="180050" y="2257625"/>
            <a:ext cx="8470800" cy="11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6000"/>
              <a:t>Efetuando cálculos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Diferenciais</a:t>
            </a:r>
            <a:endParaRPr sz="3600"/>
          </a:p>
        </p:txBody>
      </p:sp>
      <p:sp>
        <p:nvSpPr>
          <p:cNvPr id="195" name="Google Shape;195;p34"/>
          <p:cNvSpPr txBox="1"/>
          <p:nvPr>
            <p:ph idx="1" type="body"/>
          </p:nvPr>
        </p:nvSpPr>
        <p:spPr>
          <a:xfrm>
            <a:off x="311700" y="1618200"/>
            <a:ext cx="31581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Acessibilidade</a:t>
            </a:r>
            <a:endParaRPr sz="1800"/>
          </a:p>
        </p:txBody>
      </p:sp>
      <p:sp>
        <p:nvSpPr>
          <p:cNvPr id="196" name="Google Shape;196;p34"/>
          <p:cNvSpPr txBox="1"/>
          <p:nvPr>
            <p:ph idx="1" type="body"/>
          </p:nvPr>
        </p:nvSpPr>
        <p:spPr>
          <a:xfrm>
            <a:off x="311700" y="1999200"/>
            <a:ext cx="31581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Central de ajuda</a:t>
            </a:r>
            <a:endParaRPr sz="1800"/>
          </a:p>
        </p:txBody>
      </p:sp>
      <p:sp>
        <p:nvSpPr>
          <p:cNvPr id="197" name="Google Shape;197;p34"/>
          <p:cNvSpPr txBox="1"/>
          <p:nvPr>
            <p:ph idx="1" type="body"/>
          </p:nvPr>
        </p:nvSpPr>
        <p:spPr>
          <a:xfrm>
            <a:off x="311700" y="2380200"/>
            <a:ext cx="31581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Ótima performace</a:t>
            </a:r>
            <a:endParaRPr sz="1800"/>
          </a:p>
        </p:txBody>
      </p:sp>
      <p:sp>
        <p:nvSpPr>
          <p:cNvPr id="198" name="Google Shape;198;p34"/>
          <p:cNvSpPr txBox="1"/>
          <p:nvPr>
            <p:ph idx="1" type="body"/>
          </p:nvPr>
        </p:nvSpPr>
        <p:spPr>
          <a:xfrm>
            <a:off x="311700" y="2761200"/>
            <a:ext cx="31581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Exportação dos resultados em PDF</a:t>
            </a:r>
            <a:endParaRPr sz="1800"/>
          </a:p>
        </p:txBody>
      </p:sp>
      <p:pic>
        <p:nvPicPr>
          <p:cNvPr id="199" name="Google Shape;19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8425" y="152400"/>
            <a:ext cx="4713176" cy="26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6025" y="304800"/>
            <a:ext cx="4713176" cy="260221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4"/>
          <p:cNvSpPr txBox="1"/>
          <p:nvPr>
            <p:ph idx="1" type="body"/>
          </p:nvPr>
        </p:nvSpPr>
        <p:spPr>
          <a:xfrm>
            <a:off x="311700" y="3398100"/>
            <a:ext cx="31581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 por fim...</a:t>
            </a:r>
            <a:endParaRPr sz="1800"/>
          </a:p>
        </p:txBody>
      </p:sp>
      <p:pic>
        <p:nvPicPr>
          <p:cNvPr id="202" name="Google Shape;20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1574" y="533400"/>
            <a:ext cx="4713176" cy="2651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8696" y="685800"/>
            <a:ext cx="4741254" cy="265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PWA</a:t>
            </a:r>
            <a:endParaRPr/>
          </a:p>
        </p:txBody>
      </p:sp>
      <p:sp>
        <p:nvSpPr>
          <p:cNvPr id="209" name="Google Shape;209;p35"/>
          <p:cNvSpPr txBox="1"/>
          <p:nvPr>
            <p:ph idx="1" type="body"/>
          </p:nvPr>
        </p:nvSpPr>
        <p:spPr>
          <a:xfrm>
            <a:off x="311700" y="1618200"/>
            <a:ext cx="3143700" cy="16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Totalmente funcional offline;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Funciona como um aplicativo nativo;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E, sem mimimi: o futuro.</a:t>
            </a:r>
            <a:endParaRPr/>
          </a:p>
        </p:txBody>
      </p:sp>
      <p:pic>
        <p:nvPicPr>
          <p:cNvPr descr="Smartphone preto na orientação retrato" id="210" name="Google Shape;2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8088" y="411439"/>
            <a:ext cx="2323876" cy="456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0875" y="727100"/>
            <a:ext cx="2142000" cy="3811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 pela atenção e vamos para os testes</a:t>
            </a:r>
            <a:endParaRPr/>
          </a:p>
        </p:txBody>
      </p:sp>
      <p:pic>
        <p:nvPicPr>
          <p:cNvPr id="217" name="Google Shape;2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35175"/>
            <a:ext cx="4811134" cy="360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2184" y="1437850"/>
            <a:ext cx="4028067" cy="2267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Kaushan Script"/>
                <a:ea typeface="Kaushan Script"/>
                <a:cs typeface="Kaushan Script"/>
                <a:sym typeface="Kaushan Script"/>
              </a:rPr>
              <a:t>pineappleDevs</a:t>
            </a:r>
            <a:endParaRPr>
              <a:latin typeface="Kaushan Script"/>
              <a:ea typeface="Kaushan Script"/>
              <a:cs typeface="Kaushan Script"/>
              <a:sym typeface="Kaushan Script"/>
            </a:endParaRPr>
          </a:p>
        </p:txBody>
      </p:sp>
      <p:sp>
        <p:nvSpPr>
          <p:cNvPr id="114" name="Google Shape;114;p26"/>
          <p:cNvSpPr txBox="1"/>
          <p:nvPr>
            <p:ph idx="1" type="subTitle"/>
          </p:nvPr>
        </p:nvSpPr>
        <p:spPr>
          <a:xfrm>
            <a:off x="311700" y="2834125"/>
            <a:ext cx="8520600" cy="9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Leandro C. Silva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Jessé Satlei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Fernando S. Marques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Fantastic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0" name="Google Shape;120;p2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Uma simples ferramenta de realizar </a:t>
            </a:r>
            <a:r>
              <a:rPr lang="pt-BR"/>
              <a:t>cálculos</a:t>
            </a:r>
            <a:r>
              <a:rPr lang="pt-BR"/>
              <a:t> </a:t>
            </a:r>
            <a:r>
              <a:rPr lang="pt-BR"/>
              <a:t>estatísticos</a:t>
            </a:r>
            <a:r>
              <a:rPr lang="pt-BR"/>
              <a:t>.</a:t>
            </a:r>
            <a:endParaRPr/>
          </a:p>
        </p:txBody>
      </p:sp>
      <p:pic>
        <p:nvPicPr>
          <p:cNvPr descr="Chromebook aberto" id="121" name="Google Shape;12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7"/>
          <p:cNvPicPr preferRelativeResize="0"/>
          <p:nvPr/>
        </p:nvPicPr>
        <p:blipFill rotWithShape="1">
          <a:blip r:embed="rId4">
            <a:alphaModFix/>
          </a:blip>
          <a:srcRect b="0" l="179" r="189" t="0"/>
          <a:stretch/>
        </p:blipFill>
        <p:spPr>
          <a:xfrm>
            <a:off x="4131700" y="978250"/>
            <a:ext cx="4142048" cy="23359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artphone preto na orientação retrato" id="123" name="Google Shape;12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55952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7"/>
          <p:cNvPicPr preferRelativeResize="0"/>
          <p:nvPr/>
        </p:nvPicPr>
        <p:blipFill rotWithShape="1">
          <a:blip r:embed="rId6">
            <a:alphaModFix/>
          </a:blip>
          <a:srcRect b="635" l="0" r="0" t="0"/>
          <a:stretch/>
        </p:blipFill>
        <p:spPr>
          <a:xfrm>
            <a:off x="7269175" y="1823925"/>
            <a:ext cx="1514675" cy="272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Pauta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0" name="Google Shape;130;p28"/>
          <p:cNvSpPr txBox="1"/>
          <p:nvPr>
            <p:ph idx="1" type="body"/>
          </p:nvPr>
        </p:nvSpPr>
        <p:spPr>
          <a:xfrm>
            <a:off x="104825" y="13875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pt-BR"/>
              <a:t>Documentação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pt-BR"/>
              <a:t>Layout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pt-BR"/>
              <a:t>Desenvolvimento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pt-BR"/>
              <a:t>Testes</a:t>
            </a:r>
            <a:endParaRPr/>
          </a:p>
        </p:txBody>
      </p:sp>
      <p:pic>
        <p:nvPicPr>
          <p:cNvPr id="131" name="Google Shape;13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3150" y="169950"/>
            <a:ext cx="5433127" cy="30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8475" y="626250"/>
            <a:ext cx="5433127" cy="3052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0925" y="1080399"/>
            <a:ext cx="5433147" cy="30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9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Documentação</a:t>
            </a:r>
            <a:endParaRPr/>
          </a:p>
        </p:txBody>
      </p:sp>
      <p:sp>
        <p:nvSpPr>
          <p:cNvPr id="139" name="Google Shape;139;p29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Simples, objetiva e linguagem amigável.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pt-BR"/>
              <a:t>Levantamento de Requisitos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pt-BR"/>
              <a:t>Requisitos Funcionais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pt-BR"/>
              <a:t>Requisitos não Funcionais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pt-BR"/>
              <a:t>BPMN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pt-BR"/>
              <a:t>Diagrama de Casos de Uso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Layout</a:t>
            </a:r>
            <a:endParaRPr sz="3600"/>
          </a:p>
        </p:txBody>
      </p:sp>
      <p:sp>
        <p:nvSpPr>
          <p:cNvPr id="145" name="Google Shape;145;p30"/>
          <p:cNvSpPr txBox="1"/>
          <p:nvPr>
            <p:ph idx="1" type="body"/>
          </p:nvPr>
        </p:nvSpPr>
        <p:spPr>
          <a:xfrm>
            <a:off x="311700" y="1618200"/>
            <a:ext cx="4719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Primeira versão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Cores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Estrutura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Diferenciais</a:t>
            </a:r>
            <a:endParaRPr sz="1800"/>
          </a:p>
        </p:txBody>
      </p:sp>
      <p:pic>
        <p:nvPicPr>
          <p:cNvPr id="146" name="Google Shape;14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3075" y="251590"/>
            <a:ext cx="2807999" cy="4317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3075" y="222950"/>
            <a:ext cx="2865976" cy="439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Curiosidades sobre o desenvolvimento</a:t>
            </a:r>
            <a:endParaRPr/>
          </a:p>
        </p:txBody>
      </p:sp>
      <p:sp>
        <p:nvSpPr>
          <p:cNvPr id="153" name="Google Shape;153;p31"/>
          <p:cNvSpPr txBox="1"/>
          <p:nvPr>
            <p:ph idx="1" type="body"/>
          </p:nvPr>
        </p:nvSpPr>
        <p:spPr>
          <a:xfrm>
            <a:off x="311700" y="1618200"/>
            <a:ext cx="8832300" cy="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0000"/>
                </a:solidFill>
              </a:rPr>
              <a:t>Tempo = 34 quartas e 3 sábados, resultando em 80 horas de trabalho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31"/>
          <p:cNvSpPr txBox="1"/>
          <p:nvPr/>
        </p:nvSpPr>
        <p:spPr>
          <a:xfrm>
            <a:off x="311700" y="3940075"/>
            <a:ext cx="59508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Source Code Pro"/>
                <a:ea typeface="Source Code Pro"/>
                <a:cs typeface="Source Code Pro"/>
                <a:sym typeface="Source Code Pro"/>
              </a:rPr>
              <a:t>Linhas de código</a:t>
            </a:r>
            <a:r>
              <a:rPr lang="pt-BR" sz="2400">
                <a:latin typeface="Source Code Pro"/>
                <a:ea typeface="Source Code Pro"/>
                <a:cs typeface="Source Code Pro"/>
                <a:sym typeface="Source Code Pro"/>
              </a:rPr>
              <a:t> = 2.469‬</a:t>
            </a:r>
            <a:endParaRPr sz="2400"/>
          </a:p>
        </p:txBody>
      </p:sp>
      <p:sp>
        <p:nvSpPr>
          <p:cNvPr id="155" name="Google Shape;155;p31"/>
          <p:cNvSpPr txBox="1"/>
          <p:nvPr/>
        </p:nvSpPr>
        <p:spPr>
          <a:xfrm>
            <a:off x="333625" y="2622700"/>
            <a:ext cx="54162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Source Code Pro"/>
                <a:ea typeface="Source Code Pro"/>
                <a:cs typeface="Source Code Pro"/>
                <a:sym typeface="Source Code Pro"/>
              </a:rPr>
              <a:t>Café = 10 garrafas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6" name="Google Shape;156;p31"/>
          <p:cNvSpPr txBox="1"/>
          <p:nvPr/>
        </p:nvSpPr>
        <p:spPr>
          <a:xfrm>
            <a:off x="333615" y="3254500"/>
            <a:ext cx="54162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Source Code Pro"/>
                <a:ea typeface="Source Code Pro"/>
                <a:cs typeface="Source Code Pro"/>
                <a:sym typeface="Source Code Pro"/>
              </a:rPr>
              <a:t>Pizza = </a:t>
            </a:r>
            <a:r>
              <a:rPr lang="pt-BR" sz="2400">
                <a:latin typeface="Source Code Pro"/>
                <a:ea typeface="Source Code Pro"/>
                <a:cs typeface="Source Code Pro"/>
                <a:sym typeface="Source Code Pro"/>
              </a:rPr>
              <a:t>03 tamanho família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57" name="Google Shape;1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8100" y="2571750"/>
            <a:ext cx="1070075" cy="10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4075" y="3783550"/>
            <a:ext cx="1170525" cy="117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Organização</a:t>
            </a:r>
            <a:endParaRPr sz="3600"/>
          </a:p>
        </p:txBody>
      </p:sp>
      <p:sp>
        <p:nvSpPr>
          <p:cNvPr id="164" name="Google Shape;164;p32"/>
          <p:cNvSpPr txBox="1"/>
          <p:nvPr>
            <p:ph idx="1" type="body"/>
          </p:nvPr>
        </p:nvSpPr>
        <p:spPr>
          <a:xfrm>
            <a:off x="311700" y="1618200"/>
            <a:ext cx="2808000" cy="5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 sz="1800"/>
              <a:t>Trello;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65" name="Google Shape;16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3425" y="76200"/>
            <a:ext cx="5424376" cy="3051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7225" y="152400"/>
            <a:ext cx="5424374" cy="3047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34600" y="342425"/>
            <a:ext cx="5424376" cy="30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2200" y="457200"/>
            <a:ext cx="5480801" cy="30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2"/>
          <p:cNvSpPr txBox="1"/>
          <p:nvPr>
            <p:ph idx="1" type="body"/>
          </p:nvPr>
        </p:nvSpPr>
        <p:spPr>
          <a:xfrm>
            <a:off x="321800" y="1988550"/>
            <a:ext cx="2808000" cy="5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 sz="1800"/>
              <a:t>Orquestradores</a:t>
            </a:r>
            <a:r>
              <a:rPr lang="pt-BR" sz="1800"/>
              <a:t>;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0" name="Google Shape;170;p32"/>
          <p:cNvSpPr txBox="1"/>
          <p:nvPr>
            <p:ph idx="1" type="body"/>
          </p:nvPr>
        </p:nvSpPr>
        <p:spPr>
          <a:xfrm>
            <a:off x="321800" y="2369550"/>
            <a:ext cx="2808000" cy="5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 sz="1800"/>
              <a:t>B.E.M.</a:t>
            </a:r>
            <a:r>
              <a:rPr lang="pt-BR" sz="1800"/>
              <a:t>;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1" name="Google Shape;171;p32"/>
          <p:cNvSpPr txBox="1"/>
          <p:nvPr>
            <p:ph idx="1" type="body"/>
          </p:nvPr>
        </p:nvSpPr>
        <p:spPr>
          <a:xfrm>
            <a:off x="321800" y="2750550"/>
            <a:ext cx="2808000" cy="5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 sz="1800"/>
              <a:t>Eslint</a:t>
            </a:r>
            <a:r>
              <a:rPr lang="pt-BR" sz="1800"/>
              <a:t>;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2" name="Google Shape;172;p32"/>
          <p:cNvSpPr txBox="1"/>
          <p:nvPr>
            <p:ph idx="1" type="body"/>
          </p:nvPr>
        </p:nvSpPr>
        <p:spPr>
          <a:xfrm>
            <a:off x="321800" y="3120900"/>
            <a:ext cx="2808000" cy="5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 sz="1800"/>
              <a:t>Versionamento</a:t>
            </a:r>
            <a:r>
              <a:rPr lang="pt-BR" sz="1800"/>
              <a:t>;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73" name="Google Shape;173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9267" y="609600"/>
            <a:ext cx="5491334" cy="308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3"/>
          <p:cNvPicPr preferRelativeResize="0"/>
          <p:nvPr/>
        </p:nvPicPr>
        <p:blipFill rotWithShape="1">
          <a:blip r:embed="rId3">
            <a:alphaModFix/>
          </a:blip>
          <a:srcRect b="26987" l="33826" r="27323" t="26982"/>
          <a:stretch/>
        </p:blipFill>
        <p:spPr>
          <a:xfrm>
            <a:off x="5963038" y="270189"/>
            <a:ext cx="952376" cy="84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3"/>
          <p:cNvSpPr txBox="1"/>
          <p:nvPr>
            <p:ph type="title"/>
          </p:nvPr>
        </p:nvSpPr>
        <p:spPr>
          <a:xfrm>
            <a:off x="311700" y="631800"/>
            <a:ext cx="3329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&lt;h2&gt;Códigos&lt;/h2&gt;</a:t>
            </a:r>
            <a:endParaRPr sz="3600"/>
          </a:p>
        </p:txBody>
      </p:sp>
      <p:sp>
        <p:nvSpPr>
          <p:cNvPr id="180" name="Google Shape;180;p33"/>
          <p:cNvSpPr txBox="1"/>
          <p:nvPr>
            <p:ph idx="1" type="body"/>
          </p:nvPr>
        </p:nvSpPr>
        <p:spPr>
          <a:xfrm>
            <a:off x="697250" y="1467749"/>
            <a:ext cx="2808000" cy="13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HTML5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CSS3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EcmaScript6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Bibliotecas</a:t>
            </a:r>
            <a:endParaRPr sz="1800"/>
          </a:p>
        </p:txBody>
      </p:sp>
      <p:pic>
        <p:nvPicPr>
          <p:cNvPr id="181" name="Google Shape;18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4540" y="165150"/>
            <a:ext cx="1267060" cy="124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1775" y="1460073"/>
            <a:ext cx="1130601" cy="847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84800" y="1634375"/>
            <a:ext cx="1130600" cy="138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39000" y="3084410"/>
            <a:ext cx="1905000" cy="865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67099" y="2647950"/>
            <a:ext cx="1130600" cy="11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29000" y="3936700"/>
            <a:ext cx="1130600" cy="11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96545" y="3935000"/>
            <a:ext cx="1130600" cy="11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094675" y="4066912"/>
            <a:ext cx="1143000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3"/>
          <p:cNvSpPr txBox="1"/>
          <p:nvPr/>
        </p:nvSpPr>
        <p:spPr>
          <a:xfrm>
            <a:off x="3833300" y="3706550"/>
            <a:ext cx="17163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Code Pro"/>
                <a:ea typeface="Source Code Pro"/>
                <a:cs typeface="Source Code Pro"/>
                <a:sym typeface="Source Code Pro"/>
              </a:rPr>
              <a:t>simple-tabs-js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34343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